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1" r:id="rId8"/>
    <p:sldId id="262" r:id="rId9"/>
    <p:sldId id="264" r:id="rId10"/>
    <p:sldId id="265" r:id="rId11"/>
    <p:sldId id="267" r:id="rId12"/>
    <p:sldId id="268" r:id="rId13"/>
    <p:sldId id="269" r:id="rId14"/>
    <p:sldId id="270" r:id="rId15"/>
    <p:sldId id="271" r:id="rId16"/>
    <p:sldId id="272" r:id="rId17"/>
    <p:sldId id="273" r:id="rId18"/>
    <p:sldId id="275" r:id="rId19"/>
    <p:sldId id="276"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109" d="100"/>
          <a:sy n="109" d="100"/>
        </p:scale>
        <p:origin x="54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EAF32BBC-0617-441C-BAE2-CEE08A0D3A54}"/>
    <pc:docChg chg="undo custSel modSld">
      <pc:chgData name="Carli Hansen" userId="bcafb5cc-c472-48e4-901a-b2958ad60e60" providerId="ADAL" clId="{EAF32BBC-0617-441C-BAE2-CEE08A0D3A54}" dt="2022-12-07T15:24:09.276" v="233" actId="20577"/>
      <pc:docMkLst>
        <pc:docMk/>
      </pc:docMkLst>
      <pc:sldChg chg="modSp mod">
        <pc:chgData name="Carli Hansen" userId="bcafb5cc-c472-48e4-901a-b2958ad60e60" providerId="ADAL" clId="{EAF32BBC-0617-441C-BAE2-CEE08A0D3A54}" dt="2022-12-07T15:24:09.276" v="233" actId="20577"/>
        <pc:sldMkLst>
          <pc:docMk/>
          <pc:sldMk cId="2714674192" sldId="256"/>
        </pc:sldMkLst>
        <pc:spChg chg="mod">
          <ac:chgData name="Carli Hansen" userId="bcafb5cc-c472-48e4-901a-b2958ad60e60" providerId="ADAL" clId="{EAF32BBC-0617-441C-BAE2-CEE08A0D3A54}" dt="2022-12-07T15:24:09.276" v="233" actId="20577"/>
          <ac:spMkLst>
            <pc:docMk/>
            <pc:sldMk cId="2714674192" sldId="256"/>
            <ac:spMk id="2" creationId="{00000000-0000-0000-0000-000000000000}"/>
          </ac:spMkLst>
        </pc:spChg>
        <pc:spChg chg="mod">
          <ac:chgData name="Carli Hansen" userId="bcafb5cc-c472-48e4-901a-b2958ad60e60" providerId="ADAL" clId="{EAF32BBC-0617-441C-BAE2-CEE08A0D3A54}" dt="2022-12-07T15:10:40.435" v="3" actId="207"/>
          <ac:spMkLst>
            <pc:docMk/>
            <pc:sldMk cId="2714674192" sldId="256"/>
            <ac:spMk id="3" creationId="{00000000-0000-0000-0000-000000000000}"/>
          </ac:spMkLst>
        </pc:spChg>
      </pc:sldChg>
      <pc:sldChg chg="modSp mod">
        <pc:chgData name="Carli Hansen" userId="bcafb5cc-c472-48e4-901a-b2958ad60e60" providerId="ADAL" clId="{EAF32BBC-0617-441C-BAE2-CEE08A0D3A54}" dt="2022-12-07T15:13:07.753" v="45" actId="20577"/>
        <pc:sldMkLst>
          <pc:docMk/>
          <pc:sldMk cId="4231092512" sldId="257"/>
        </pc:sldMkLst>
        <pc:spChg chg="mod">
          <ac:chgData name="Carli Hansen" userId="bcafb5cc-c472-48e4-901a-b2958ad60e60" providerId="ADAL" clId="{EAF32BBC-0617-441C-BAE2-CEE08A0D3A54}" dt="2022-12-07T15:10:52.926" v="6" actId="122"/>
          <ac:spMkLst>
            <pc:docMk/>
            <pc:sldMk cId="4231092512" sldId="257"/>
            <ac:spMk id="2" creationId="{00000000-0000-0000-0000-000000000000}"/>
          </ac:spMkLst>
        </pc:spChg>
        <pc:spChg chg="mod">
          <ac:chgData name="Carli Hansen" userId="bcafb5cc-c472-48e4-901a-b2958ad60e60" providerId="ADAL" clId="{EAF32BBC-0617-441C-BAE2-CEE08A0D3A54}" dt="2022-12-07T15:13:07.753" v="45" actId="20577"/>
          <ac:spMkLst>
            <pc:docMk/>
            <pc:sldMk cId="4231092512" sldId="257"/>
            <ac:spMk id="3" creationId="{00000000-0000-0000-0000-000000000000}"/>
          </ac:spMkLst>
        </pc:spChg>
      </pc:sldChg>
      <pc:sldChg chg="modSp mod">
        <pc:chgData name="Carli Hansen" userId="bcafb5cc-c472-48e4-901a-b2958ad60e60" providerId="ADAL" clId="{EAF32BBC-0617-441C-BAE2-CEE08A0D3A54}" dt="2022-12-07T15:11:02.933" v="9" actId="2711"/>
        <pc:sldMkLst>
          <pc:docMk/>
          <pc:sldMk cId="1487868747" sldId="258"/>
        </pc:sldMkLst>
        <pc:spChg chg="mod">
          <ac:chgData name="Carli Hansen" userId="bcafb5cc-c472-48e4-901a-b2958ad60e60" providerId="ADAL" clId="{EAF32BBC-0617-441C-BAE2-CEE08A0D3A54}" dt="2022-12-07T15:11:02.933" v="9" actId="2711"/>
          <ac:spMkLst>
            <pc:docMk/>
            <pc:sldMk cId="1487868747" sldId="258"/>
            <ac:spMk id="2" creationId="{00000000-0000-0000-0000-000000000000}"/>
          </ac:spMkLst>
        </pc:spChg>
      </pc:sldChg>
      <pc:sldChg chg="modSp mod">
        <pc:chgData name="Carli Hansen" userId="bcafb5cc-c472-48e4-901a-b2958ad60e60" providerId="ADAL" clId="{EAF32BBC-0617-441C-BAE2-CEE08A0D3A54}" dt="2022-12-07T15:13:59.591" v="51" actId="20577"/>
        <pc:sldMkLst>
          <pc:docMk/>
          <pc:sldMk cId="2809320721" sldId="259"/>
        </pc:sldMkLst>
        <pc:spChg chg="mod">
          <ac:chgData name="Carli Hansen" userId="bcafb5cc-c472-48e4-901a-b2958ad60e60" providerId="ADAL" clId="{EAF32BBC-0617-441C-BAE2-CEE08A0D3A54}" dt="2022-12-07T15:13:59.591" v="51" actId="20577"/>
          <ac:spMkLst>
            <pc:docMk/>
            <pc:sldMk cId="2809320721" sldId="259"/>
            <ac:spMk id="2" creationId="{00000000-0000-0000-0000-000000000000}"/>
          </ac:spMkLst>
        </pc:spChg>
        <pc:graphicFrameChg chg="mod">
          <ac:chgData name="Carli Hansen" userId="bcafb5cc-c472-48e4-901a-b2958ad60e60" providerId="ADAL" clId="{EAF32BBC-0617-441C-BAE2-CEE08A0D3A54}" dt="2022-12-07T15:13:54.595" v="46" actId="1076"/>
          <ac:graphicFrameMkLst>
            <pc:docMk/>
            <pc:sldMk cId="2809320721" sldId="259"/>
            <ac:graphicFrameMk id="6" creationId="{00000000-0000-0000-0000-000000000000}"/>
          </ac:graphicFrameMkLst>
        </pc:graphicFrameChg>
      </pc:sldChg>
      <pc:sldChg chg="modSp mod">
        <pc:chgData name="Carli Hansen" userId="bcafb5cc-c472-48e4-901a-b2958ad60e60" providerId="ADAL" clId="{EAF32BBC-0617-441C-BAE2-CEE08A0D3A54}" dt="2022-12-07T15:14:58.344" v="63" actId="6549"/>
        <pc:sldMkLst>
          <pc:docMk/>
          <pc:sldMk cId="329986177" sldId="260"/>
        </pc:sldMkLst>
        <pc:spChg chg="mod">
          <ac:chgData name="Carli Hansen" userId="bcafb5cc-c472-48e4-901a-b2958ad60e60" providerId="ADAL" clId="{EAF32BBC-0617-441C-BAE2-CEE08A0D3A54}" dt="2022-12-07T15:11:14.886" v="13" actId="122"/>
          <ac:spMkLst>
            <pc:docMk/>
            <pc:sldMk cId="329986177" sldId="260"/>
            <ac:spMk id="2" creationId="{00000000-0000-0000-0000-000000000000}"/>
          </ac:spMkLst>
        </pc:spChg>
        <pc:spChg chg="mod">
          <ac:chgData name="Carli Hansen" userId="bcafb5cc-c472-48e4-901a-b2958ad60e60" providerId="ADAL" clId="{EAF32BBC-0617-441C-BAE2-CEE08A0D3A54}" dt="2022-12-07T15:14:58.344" v="63" actId="6549"/>
          <ac:spMkLst>
            <pc:docMk/>
            <pc:sldMk cId="329986177" sldId="260"/>
            <ac:spMk id="3" creationId="{00000000-0000-0000-0000-000000000000}"/>
          </ac:spMkLst>
        </pc:spChg>
      </pc:sldChg>
      <pc:sldChg chg="modSp mod">
        <pc:chgData name="Carli Hansen" userId="bcafb5cc-c472-48e4-901a-b2958ad60e60" providerId="ADAL" clId="{EAF32BBC-0617-441C-BAE2-CEE08A0D3A54}" dt="2022-12-07T15:17:43.760" v="178" actId="20577"/>
        <pc:sldMkLst>
          <pc:docMk/>
          <pc:sldMk cId="4189427273" sldId="261"/>
        </pc:sldMkLst>
        <pc:spChg chg="mod">
          <ac:chgData name="Carli Hansen" userId="bcafb5cc-c472-48e4-901a-b2958ad60e60" providerId="ADAL" clId="{EAF32BBC-0617-441C-BAE2-CEE08A0D3A54}" dt="2022-12-07T15:11:24.773" v="17" actId="122"/>
          <ac:spMkLst>
            <pc:docMk/>
            <pc:sldMk cId="4189427273" sldId="261"/>
            <ac:spMk id="2" creationId="{00000000-0000-0000-0000-000000000000}"/>
          </ac:spMkLst>
        </pc:spChg>
        <pc:spChg chg="mod">
          <ac:chgData name="Carli Hansen" userId="bcafb5cc-c472-48e4-901a-b2958ad60e60" providerId="ADAL" clId="{EAF32BBC-0617-441C-BAE2-CEE08A0D3A54}" dt="2022-12-07T15:17:43.760" v="178" actId="20577"/>
          <ac:spMkLst>
            <pc:docMk/>
            <pc:sldMk cId="4189427273" sldId="261"/>
            <ac:spMk id="3" creationId="{00000000-0000-0000-0000-000000000000}"/>
          </ac:spMkLst>
        </pc:spChg>
      </pc:sldChg>
      <pc:sldChg chg="modSp mod">
        <pc:chgData name="Carli Hansen" userId="bcafb5cc-c472-48e4-901a-b2958ad60e60" providerId="ADAL" clId="{EAF32BBC-0617-441C-BAE2-CEE08A0D3A54}" dt="2022-12-07T15:11:29.298" v="19" actId="122"/>
        <pc:sldMkLst>
          <pc:docMk/>
          <pc:sldMk cId="1635967772" sldId="262"/>
        </pc:sldMkLst>
        <pc:spChg chg="mod">
          <ac:chgData name="Carli Hansen" userId="bcafb5cc-c472-48e4-901a-b2958ad60e60" providerId="ADAL" clId="{EAF32BBC-0617-441C-BAE2-CEE08A0D3A54}" dt="2022-12-07T15:11:29.298" v="19" actId="122"/>
          <ac:spMkLst>
            <pc:docMk/>
            <pc:sldMk cId="1635967772" sldId="262"/>
            <ac:spMk id="2" creationId="{00000000-0000-0000-0000-000000000000}"/>
          </ac:spMkLst>
        </pc:spChg>
      </pc:sldChg>
      <pc:sldChg chg="modSp mod">
        <pc:chgData name="Carli Hansen" userId="bcafb5cc-c472-48e4-901a-b2958ad60e60" providerId="ADAL" clId="{EAF32BBC-0617-441C-BAE2-CEE08A0D3A54}" dt="2022-12-07T15:19:00.926" v="187" actId="1076"/>
        <pc:sldMkLst>
          <pc:docMk/>
          <pc:sldMk cId="2395301483" sldId="264"/>
        </pc:sldMkLst>
        <pc:spChg chg="mod">
          <ac:chgData name="Carli Hansen" userId="bcafb5cc-c472-48e4-901a-b2958ad60e60" providerId="ADAL" clId="{EAF32BBC-0617-441C-BAE2-CEE08A0D3A54}" dt="2022-12-07T15:18:16.003" v="179" actId="20577"/>
          <ac:spMkLst>
            <pc:docMk/>
            <pc:sldMk cId="2395301483" sldId="264"/>
            <ac:spMk id="2" creationId="{00000000-0000-0000-0000-000000000000}"/>
          </ac:spMkLst>
        </pc:spChg>
        <pc:picChg chg="mod modCrop">
          <ac:chgData name="Carli Hansen" userId="bcafb5cc-c472-48e4-901a-b2958ad60e60" providerId="ADAL" clId="{EAF32BBC-0617-441C-BAE2-CEE08A0D3A54}" dt="2022-12-07T15:19:00.926" v="187" actId="1076"/>
          <ac:picMkLst>
            <pc:docMk/>
            <pc:sldMk cId="2395301483" sldId="264"/>
            <ac:picMk id="4" creationId="{00000000-0000-0000-0000-000000000000}"/>
          </ac:picMkLst>
        </pc:picChg>
      </pc:sldChg>
      <pc:sldChg chg="modSp mod">
        <pc:chgData name="Carli Hansen" userId="bcafb5cc-c472-48e4-901a-b2958ad60e60" providerId="ADAL" clId="{EAF32BBC-0617-441C-BAE2-CEE08A0D3A54}" dt="2022-12-07T15:19:43.200" v="192" actId="20577"/>
        <pc:sldMkLst>
          <pc:docMk/>
          <pc:sldMk cId="3301778240" sldId="265"/>
        </pc:sldMkLst>
        <pc:spChg chg="mod">
          <ac:chgData name="Carli Hansen" userId="bcafb5cc-c472-48e4-901a-b2958ad60e60" providerId="ADAL" clId="{EAF32BBC-0617-441C-BAE2-CEE08A0D3A54}" dt="2022-12-07T15:11:39.741" v="23" actId="122"/>
          <ac:spMkLst>
            <pc:docMk/>
            <pc:sldMk cId="3301778240" sldId="265"/>
            <ac:spMk id="2" creationId="{00000000-0000-0000-0000-000000000000}"/>
          </ac:spMkLst>
        </pc:spChg>
        <pc:spChg chg="mod">
          <ac:chgData name="Carli Hansen" userId="bcafb5cc-c472-48e4-901a-b2958ad60e60" providerId="ADAL" clId="{EAF32BBC-0617-441C-BAE2-CEE08A0D3A54}" dt="2022-12-07T15:19:43.200" v="192" actId="20577"/>
          <ac:spMkLst>
            <pc:docMk/>
            <pc:sldMk cId="3301778240" sldId="265"/>
            <ac:spMk id="3" creationId="{00000000-0000-0000-0000-000000000000}"/>
          </ac:spMkLst>
        </pc:spChg>
      </pc:sldChg>
      <pc:sldChg chg="modSp mod">
        <pc:chgData name="Carli Hansen" userId="bcafb5cc-c472-48e4-901a-b2958ad60e60" providerId="ADAL" clId="{EAF32BBC-0617-441C-BAE2-CEE08A0D3A54}" dt="2022-12-07T15:16:12.754" v="81" actId="20577"/>
        <pc:sldMkLst>
          <pc:docMk/>
          <pc:sldMk cId="3595937100" sldId="266"/>
        </pc:sldMkLst>
        <pc:spChg chg="mod">
          <ac:chgData name="Carli Hansen" userId="bcafb5cc-c472-48e4-901a-b2958ad60e60" providerId="ADAL" clId="{EAF32BBC-0617-441C-BAE2-CEE08A0D3A54}" dt="2022-12-07T15:11:20.319" v="15" actId="122"/>
          <ac:spMkLst>
            <pc:docMk/>
            <pc:sldMk cId="3595937100" sldId="266"/>
            <ac:spMk id="2" creationId="{00000000-0000-0000-0000-000000000000}"/>
          </ac:spMkLst>
        </pc:spChg>
        <pc:spChg chg="mod">
          <ac:chgData name="Carli Hansen" userId="bcafb5cc-c472-48e4-901a-b2958ad60e60" providerId="ADAL" clId="{EAF32BBC-0617-441C-BAE2-CEE08A0D3A54}" dt="2022-12-07T15:16:12.754" v="81" actId="20577"/>
          <ac:spMkLst>
            <pc:docMk/>
            <pc:sldMk cId="3595937100" sldId="266"/>
            <ac:spMk id="3" creationId="{00000000-0000-0000-0000-000000000000}"/>
          </ac:spMkLst>
        </pc:spChg>
      </pc:sldChg>
      <pc:sldChg chg="modSp mod">
        <pc:chgData name="Carli Hansen" userId="bcafb5cc-c472-48e4-901a-b2958ad60e60" providerId="ADAL" clId="{EAF32BBC-0617-441C-BAE2-CEE08A0D3A54}" dt="2022-12-07T15:11:46.365" v="25" actId="122"/>
        <pc:sldMkLst>
          <pc:docMk/>
          <pc:sldMk cId="584513953" sldId="267"/>
        </pc:sldMkLst>
        <pc:spChg chg="mod">
          <ac:chgData name="Carli Hansen" userId="bcafb5cc-c472-48e4-901a-b2958ad60e60" providerId="ADAL" clId="{EAF32BBC-0617-441C-BAE2-CEE08A0D3A54}" dt="2022-12-07T15:11:46.365" v="25" actId="122"/>
          <ac:spMkLst>
            <pc:docMk/>
            <pc:sldMk cId="584513953" sldId="267"/>
            <ac:spMk id="2" creationId="{00000000-0000-0000-0000-000000000000}"/>
          </ac:spMkLst>
        </pc:spChg>
      </pc:sldChg>
      <pc:sldChg chg="modSp mod">
        <pc:chgData name="Carli Hansen" userId="bcafb5cc-c472-48e4-901a-b2958ad60e60" providerId="ADAL" clId="{EAF32BBC-0617-441C-BAE2-CEE08A0D3A54}" dt="2022-12-07T15:20:17.932" v="193" actId="1076"/>
        <pc:sldMkLst>
          <pc:docMk/>
          <pc:sldMk cId="2099245320" sldId="268"/>
        </pc:sldMkLst>
        <pc:spChg chg="mod">
          <ac:chgData name="Carli Hansen" userId="bcafb5cc-c472-48e4-901a-b2958ad60e60" providerId="ADAL" clId="{EAF32BBC-0617-441C-BAE2-CEE08A0D3A54}" dt="2022-12-07T15:11:50.885" v="27" actId="122"/>
          <ac:spMkLst>
            <pc:docMk/>
            <pc:sldMk cId="2099245320" sldId="268"/>
            <ac:spMk id="2" creationId="{00000000-0000-0000-0000-000000000000}"/>
          </ac:spMkLst>
        </pc:spChg>
        <pc:picChg chg="mod">
          <ac:chgData name="Carli Hansen" userId="bcafb5cc-c472-48e4-901a-b2958ad60e60" providerId="ADAL" clId="{EAF32BBC-0617-441C-BAE2-CEE08A0D3A54}" dt="2022-12-07T15:20:17.932" v="193" actId="1076"/>
          <ac:picMkLst>
            <pc:docMk/>
            <pc:sldMk cId="2099245320" sldId="268"/>
            <ac:picMk id="4" creationId="{00000000-0000-0000-0000-000000000000}"/>
          </ac:picMkLst>
        </pc:picChg>
      </pc:sldChg>
      <pc:sldChg chg="modSp mod">
        <pc:chgData name="Carli Hansen" userId="bcafb5cc-c472-48e4-901a-b2958ad60e60" providerId="ADAL" clId="{EAF32BBC-0617-441C-BAE2-CEE08A0D3A54}" dt="2022-12-07T15:20:47.745" v="195" actId="20577"/>
        <pc:sldMkLst>
          <pc:docMk/>
          <pc:sldMk cId="1613497021" sldId="269"/>
        </pc:sldMkLst>
        <pc:spChg chg="mod">
          <ac:chgData name="Carli Hansen" userId="bcafb5cc-c472-48e4-901a-b2958ad60e60" providerId="ADAL" clId="{EAF32BBC-0617-441C-BAE2-CEE08A0D3A54}" dt="2022-12-07T15:11:55.589" v="29" actId="122"/>
          <ac:spMkLst>
            <pc:docMk/>
            <pc:sldMk cId="1613497021" sldId="269"/>
            <ac:spMk id="2" creationId="{00000000-0000-0000-0000-000000000000}"/>
          </ac:spMkLst>
        </pc:spChg>
        <pc:spChg chg="mod">
          <ac:chgData name="Carli Hansen" userId="bcafb5cc-c472-48e4-901a-b2958ad60e60" providerId="ADAL" clId="{EAF32BBC-0617-441C-BAE2-CEE08A0D3A54}" dt="2022-12-07T15:20:47.745" v="195" actId="20577"/>
          <ac:spMkLst>
            <pc:docMk/>
            <pc:sldMk cId="1613497021" sldId="269"/>
            <ac:spMk id="3" creationId="{00000000-0000-0000-0000-000000000000}"/>
          </ac:spMkLst>
        </pc:spChg>
      </pc:sldChg>
      <pc:sldChg chg="modSp mod">
        <pc:chgData name="Carli Hansen" userId="bcafb5cc-c472-48e4-901a-b2958ad60e60" providerId="ADAL" clId="{EAF32BBC-0617-441C-BAE2-CEE08A0D3A54}" dt="2022-12-07T15:20:59.646" v="198" actId="20577"/>
        <pc:sldMkLst>
          <pc:docMk/>
          <pc:sldMk cId="2937263645" sldId="270"/>
        </pc:sldMkLst>
        <pc:spChg chg="mod">
          <ac:chgData name="Carli Hansen" userId="bcafb5cc-c472-48e4-901a-b2958ad60e60" providerId="ADAL" clId="{EAF32BBC-0617-441C-BAE2-CEE08A0D3A54}" dt="2022-12-07T15:20:59.646" v="198" actId="20577"/>
          <ac:spMkLst>
            <pc:docMk/>
            <pc:sldMk cId="2937263645" sldId="270"/>
            <ac:spMk id="2" creationId="{00000000-0000-0000-0000-000000000000}"/>
          </ac:spMkLst>
        </pc:spChg>
        <pc:picChg chg="mod">
          <ac:chgData name="Carli Hansen" userId="bcafb5cc-c472-48e4-901a-b2958ad60e60" providerId="ADAL" clId="{EAF32BBC-0617-441C-BAE2-CEE08A0D3A54}" dt="2022-12-07T15:20:57.386" v="196" actId="1076"/>
          <ac:picMkLst>
            <pc:docMk/>
            <pc:sldMk cId="2937263645" sldId="270"/>
            <ac:picMk id="4" creationId="{00000000-0000-0000-0000-000000000000}"/>
          </ac:picMkLst>
        </pc:picChg>
      </pc:sldChg>
      <pc:sldChg chg="modSp mod">
        <pc:chgData name="Carli Hansen" userId="bcafb5cc-c472-48e4-901a-b2958ad60e60" providerId="ADAL" clId="{EAF32BBC-0617-441C-BAE2-CEE08A0D3A54}" dt="2022-12-07T15:21:45.934" v="208" actId="20577"/>
        <pc:sldMkLst>
          <pc:docMk/>
          <pc:sldMk cId="3827366065" sldId="271"/>
        </pc:sldMkLst>
        <pc:spChg chg="mod">
          <ac:chgData name="Carli Hansen" userId="bcafb5cc-c472-48e4-901a-b2958ad60e60" providerId="ADAL" clId="{EAF32BBC-0617-441C-BAE2-CEE08A0D3A54}" dt="2022-12-07T15:21:03.402" v="199" actId="20577"/>
          <ac:spMkLst>
            <pc:docMk/>
            <pc:sldMk cId="3827366065" sldId="271"/>
            <ac:spMk id="2" creationId="{00000000-0000-0000-0000-000000000000}"/>
          </ac:spMkLst>
        </pc:spChg>
        <pc:spChg chg="mod">
          <ac:chgData name="Carli Hansen" userId="bcafb5cc-c472-48e4-901a-b2958ad60e60" providerId="ADAL" clId="{EAF32BBC-0617-441C-BAE2-CEE08A0D3A54}" dt="2022-12-07T15:21:45.934" v="208" actId="20577"/>
          <ac:spMkLst>
            <pc:docMk/>
            <pc:sldMk cId="3827366065" sldId="271"/>
            <ac:spMk id="3" creationId="{00000000-0000-0000-0000-000000000000}"/>
          </ac:spMkLst>
        </pc:spChg>
      </pc:sldChg>
      <pc:sldChg chg="modSp mod">
        <pc:chgData name="Carli Hansen" userId="bcafb5cc-c472-48e4-901a-b2958ad60e60" providerId="ADAL" clId="{EAF32BBC-0617-441C-BAE2-CEE08A0D3A54}" dt="2022-12-07T15:22:13.969" v="211" actId="20577"/>
        <pc:sldMkLst>
          <pc:docMk/>
          <pc:sldMk cId="3359602478" sldId="272"/>
        </pc:sldMkLst>
        <pc:spChg chg="mod">
          <ac:chgData name="Carli Hansen" userId="bcafb5cc-c472-48e4-901a-b2958ad60e60" providerId="ADAL" clId="{EAF32BBC-0617-441C-BAE2-CEE08A0D3A54}" dt="2022-12-07T15:21:54.074" v="209" actId="20577"/>
          <ac:spMkLst>
            <pc:docMk/>
            <pc:sldMk cId="3359602478" sldId="272"/>
            <ac:spMk id="2" creationId="{00000000-0000-0000-0000-000000000000}"/>
          </ac:spMkLst>
        </pc:spChg>
        <pc:spChg chg="mod">
          <ac:chgData name="Carli Hansen" userId="bcafb5cc-c472-48e4-901a-b2958ad60e60" providerId="ADAL" clId="{EAF32BBC-0617-441C-BAE2-CEE08A0D3A54}" dt="2022-12-07T15:22:13.969" v="211" actId="20577"/>
          <ac:spMkLst>
            <pc:docMk/>
            <pc:sldMk cId="3359602478" sldId="272"/>
            <ac:spMk id="3" creationId="{00000000-0000-0000-0000-000000000000}"/>
          </ac:spMkLst>
        </pc:spChg>
      </pc:sldChg>
      <pc:sldChg chg="modSp mod">
        <pc:chgData name="Carli Hansen" userId="bcafb5cc-c472-48e4-901a-b2958ad60e60" providerId="ADAL" clId="{EAF32BBC-0617-441C-BAE2-CEE08A0D3A54}" dt="2022-12-07T15:22:51.143" v="219" actId="20577"/>
        <pc:sldMkLst>
          <pc:docMk/>
          <pc:sldMk cId="271281548" sldId="273"/>
        </pc:sldMkLst>
        <pc:spChg chg="mod">
          <ac:chgData name="Carli Hansen" userId="bcafb5cc-c472-48e4-901a-b2958ad60e60" providerId="ADAL" clId="{EAF32BBC-0617-441C-BAE2-CEE08A0D3A54}" dt="2022-12-07T15:12:28.299" v="37" actId="122"/>
          <ac:spMkLst>
            <pc:docMk/>
            <pc:sldMk cId="271281548" sldId="273"/>
            <ac:spMk id="2" creationId="{00000000-0000-0000-0000-000000000000}"/>
          </ac:spMkLst>
        </pc:spChg>
        <pc:spChg chg="mod">
          <ac:chgData name="Carli Hansen" userId="bcafb5cc-c472-48e4-901a-b2958ad60e60" providerId="ADAL" clId="{EAF32BBC-0617-441C-BAE2-CEE08A0D3A54}" dt="2022-12-07T15:22:51.143" v="219" actId="20577"/>
          <ac:spMkLst>
            <pc:docMk/>
            <pc:sldMk cId="271281548" sldId="273"/>
            <ac:spMk id="3" creationId="{00000000-0000-0000-0000-000000000000}"/>
          </ac:spMkLst>
        </pc:spChg>
      </pc:sldChg>
      <pc:sldChg chg="modSp mod">
        <pc:chgData name="Carli Hansen" userId="bcafb5cc-c472-48e4-901a-b2958ad60e60" providerId="ADAL" clId="{EAF32BBC-0617-441C-BAE2-CEE08A0D3A54}" dt="2022-12-07T15:23:49.319" v="231" actId="20577"/>
        <pc:sldMkLst>
          <pc:docMk/>
          <pc:sldMk cId="2969029946" sldId="274"/>
        </pc:sldMkLst>
        <pc:spChg chg="mod">
          <ac:chgData name="Carli Hansen" userId="bcafb5cc-c472-48e4-901a-b2958ad60e60" providerId="ADAL" clId="{EAF32BBC-0617-441C-BAE2-CEE08A0D3A54}" dt="2022-12-07T15:12:44.505" v="43" actId="122"/>
          <ac:spMkLst>
            <pc:docMk/>
            <pc:sldMk cId="2969029946" sldId="274"/>
            <ac:spMk id="2" creationId="{00000000-0000-0000-0000-000000000000}"/>
          </ac:spMkLst>
        </pc:spChg>
        <pc:spChg chg="mod">
          <ac:chgData name="Carli Hansen" userId="bcafb5cc-c472-48e4-901a-b2958ad60e60" providerId="ADAL" clId="{EAF32BBC-0617-441C-BAE2-CEE08A0D3A54}" dt="2022-12-07T15:23:49.319" v="231" actId="20577"/>
          <ac:spMkLst>
            <pc:docMk/>
            <pc:sldMk cId="2969029946" sldId="274"/>
            <ac:spMk id="3" creationId="{00000000-0000-0000-0000-000000000000}"/>
          </ac:spMkLst>
        </pc:spChg>
      </pc:sldChg>
      <pc:sldChg chg="modSp mod">
        <pc:chgData name="Carli Hansen" userId="bcafb5cc-c472-48e4-901a-b2958ad60e60" providerId="ADAL" clId="{EAF32BBC-0617-441C-BAE2-CEE08A0D3A54}" dt="2022-12-07T15:23:15.520" v="230" actId="20577"/>
        <pc:sldMkLst>
          <pc:docMk/>
          <pc:sldMk cId="3187686541" sldId="275"/>
        </pc:sldMkLst>
        <pc:spChg chg="mod">
          <ac:chgData name="Carli Hansen" userId="bcafb5cc-c472-48e4-901a-b2958ad60e60" providerId="ADAL" clId="{EAF32BBC-0617-441C-BAE2-CEE08A0D3A54}" dt="2022-12-07T15:23:15.520" v="230" actId="20577"/>
          <ac:spMkLst>
            <pc:docMk/>
            <pc:sldMk cId="3187686541" sldId="275"/>
            <ac:spMk id="2" creationId="{00000000-0000-0000-0000-000000000000}"/>
          </ac:spMkLst>
        </pc:spChg>
        <pc:picChg chg="mod">
          <ac:chgData name="Carli Hansen" userId="bcafb5cc-c472-48e4-901a-b2958ad60e60" providerId="ADAL" clId="{EAF32BBC-0617-441C-BAE2-CEE08A0D3A54}" dt="2022-12-07T15:22:57.122" v="220" actId="1076"/>
          <ac:picMkLst>
            <pc:docMk/>
            <pc:sldMk cId="3187686541" sldId="275"/>
            <ac:picMk id="4" creationId="{00000000-0000-0000-0000-000000000000}"/>
          </ac:picMkLst>
        </pc:picChg>
      </pc:sldChg>
      <pc:sldChg chg="modSp mod">
        <pc:chgData name="Carli Hansen" userId="bcafb5cc-c472-48e4-901a-b2958ad60e60" providerId="ADAL" clId="{EAF32BBC-0617-441C-BAE2-CEE08A0D3A54}" dt="2022-12-07T15:12:39.649" v="41" actId="122"/>
        <pc:sldMkLst>
          <pc:docMk/>
          <pc:sldMk cId="2223997072" sldId="276"/>
        </pc:sldMkLst>
        <pc:spChg chg="mod">
          <ac:chgData name="Carli Hansen" userId="bcafb5cc-c472-48e4-901a-b2958ad60e60" providerId="ADAL" clId="{EAF32BBC-0617-441C-BAE2-CEE08A0D3A54}" dt="2022-12-07T15:12:39.649" v="41" actId="122"/>
          <ac:spMkLst>
            <pc:docMk/>
            <pc:sldMk cId="2223997072" sldId="276"/>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B3C2051-77F3-4D4D-96EC-BEBADF92EF77}" type="datetimeFigureOut">
              <a:rPr lang="en-US" smtClean="0"/>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2870762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3C2051-77F3-4D4D-96EC-BEBADF92EF77}" type="datetimeFigureOut">
              <a:rPr lang="en-US" smtClean="0"/>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282144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3C2051-77F3-4D4D-96EC-BEBADF92EF77}" type="datetimeFigureOut">
              <a:rPr lang="en-US" smtClean="0"/>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3218273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3C2051-77F3-4D4D-96EC-BEBADF92EF77}" type="datetimeFigureOut">
              <a:rPr lang="en-US" smtClean="0"/>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185307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B3C2051-77F3-4D4D-96EC-BEBADF92EF77}" type="datetimeFigureOut">
              <a:rPr lang="en-US" smtClean="0"/>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2190980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3C2051-77F3-4D4D-96EC-BEBADF92EF77}" type="datetimeFigureOut">
              <a:rPr lang="en-US" smtClean="0"/>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1409949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B3C2051-77F3-4D4D-96EC-BEBADF92EF77}" type="datetimeFigureOut">
              <a:rPr lang="en-US" smtClean="0"/>
              <a:t>12/7/2022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208311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B3C2051-77F3-4D4D-96EC-BEBADF92EF77}" type="datetimeFigureOut">
              <a:rPr lang="en-US" smtClean="0"/>
              <a:t>12/7/2022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3760102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3C2051-77F3-4D4D-96EC-BEBADF92EF77}" type="datetimeFigureOut">
              <a:rPr lang="en-US" smtClean="0"/>
              <a:t>12/7/2022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1997435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3C2051-77F3-4D4D-96EC-BEBADF92EF77}" type="datetimeFigureOut">
              <a:rPr lang="en-US" smtClean="0"/>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4166289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3C2051-77F3-4D4D-96EC-BEBADF92EF77}" type="datetimeFigureOut">
              <a:rPr lang="en-US" smtClean="0"/>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C0E86-8FAB-44F0-AC1B-FAF3A1D74D46}" type="slidenum">
              <a:rPr lang="en-US" smtClean="0"/>
              <a:t>‹#›</a:t>
            </a:fld>
            <a:endParaRPr lang="en-US"/>
          </a:p>
        </p:txBody>
      </p:sp>
    </p:spTree>
    <p:extLst>
      <p:ext uri="{BB962C8B-B14F-4D97-AF65-F5344CB8AC3E}">
        <p14:creationId xmlns:p14="http://schemas.microsoft.com/office/powerpoint/2010/main" val="3514901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3C2051-77F3-4D4D-96EC-BEBADF92EF77}" type="datetimeFigureOut">
              <a:rPr lang="en-US" smtClean="0"/>
              <a:t>12/7/2022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C0E86-8FAB-44F0-AC1B-FAF3A1D74D46}" type="slidenum">
              <a:rPr lang="en-US" smtClean="0"/>
              <a:t>‹#›</a:t>
            </a:fld>
            <a:endParaRPr lang="en-US"/>
          </a:p>
        </p:txBody>
      </p:sp>
    </p:spTree>
    <p:extLst>
      <p:ext uri="{BB962C8B-B14F-4D97-AF65-F5344CB8AC3E}">
        <p14:creationId xmlns:p14="http://schemas.microsoft.com/office/powerpoint/2010/main" val="2000573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68362"/>
            <a:ext cx="9144000" cy="2387600"/>
          </a:xfrm>
        </p:spPr>
        <p:txBody>
          <a:bodyPr>
            <a:normAutofit/>
          </a:bodyPr>
          <a:lstStyle/>
          <a:p>
            <a:r>
              <a:rPr lang="en-US" sz="4400" dirty="0">
                <a:latin typeface="+mn-lt"/>
              </a:rPr>
              <a:t>Visualizing the Distribution of a Variable</a:t>
            </a:r>
          </a:p>
        </p:txBody>
      </p:sp>
      <p:sp>
        <p:nvSpPr>
          <p:cNvPr id="3" name="Subtitle 2"/>
          <p:cNvSpPr>
            <a:spLocks noGrp="1"/>
          </p:cNvSpPr>
          <p:nvPr>
            <p:ph type="subTitle" idx="1"/>
          </p:nvPr>
        </p:nvSpPr>
        <p:spPr/>
        <p:txBody>
          <a:bodyPr>
            <a:normAutofit/>
          </a:bodyPr>
          <a:lstStyle/>
          <a:p>
            <a:r>
              <a:rPr lang="en-US" sz="3200" dirty="0">
                <a:solidFill>
                  <a:schemeClr val="bg1">
                    <a:lumMod val="50000"/>
                  </a:schemeClr>
                </a:solidFill>
              </a:rPr>
              <a:t>R. Garner, DePaul University</a:t>
            </a:r>
          </a:p>
        </p:txBody>
      </p:sp>
    </p:spTree>
    <p:extLst>
      <p:ext uri="{BB962C8B-B14F-4D97-AF65-F5344CB8AC3E}">
        <p14:creationId xmlns:p14="http://schemas.microsoft.com/office/powerpoint/2010/main" val="2714674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Interpreting the histogram</a:t>
            </a:r>
          </a:p>
        </p:txBody>
      </p:sp>
      <p:sp>
        <p:nvSpPr>
          <p:cNvPr id="3" name="Content Placeholder 2"/>
          <p:cNvSpPr>
            <a:spLocks noGrp="1"/>
          </p:cNvSpPr>
          <p:nvPr>
            <p:ph idx="1"/>
          </p:nvPr>
        </p:nvSpPr>
        <p:spPr/>
        <p:txBody>
          <a:bodyPr>
            <a:normAutofit fontScale="92500" lnSpcReduction="20000"/>
          </a:bodyPr>
          <a:lstStyle/>
          <a:p>
            <a:r>
              <a:rPr lang="en-US" dirty="0"/>
              <a:t>This histogram displays violent crime rates in Chicago community areas.</a:t>
            </a:r>
          </a:p>
          <a:p>
            <a:r>
              <a:rPr lang="en-US" dirty="0"/>
              <a:t>Although there are 77 areas, the violent crime rates are available for only 67 (upper right-hand corner of the graph).</a:t>
            </a:r>
          </a:p>
          <a:p>
            <a:r>
              <a:rPr lang="en-US" dirty="0"/>
              <a:t>The software has selected the values for us, the violent crime rates per 100,000 residents, and plotted them across the horizontal axis.</a:t>
            </a:r>
          </a:p>
          <a:p>
            <a:r>
              <a:rPr lang="en-US" dirty="0"/>
              <a:t>The mode is 2.6 violent crimes per 100,000 residents, and the modal frequency looks to be about 18—the highest bar. </a:t>
            </a:r>
          </a:p>
          <a:p>
            <a:r>
              <a:rPr lang="en-US" dirty="0"/>
              <a:t>Most areas have relatively low rates; only a few have high ones, over 10 violent crimes per 100,000 residents. </a:t>
            </a:r>
          </a:p>
          <a:p>
            <a:r>
              <a:rPr lang="en-US" dirty="0"/>
              <a:t>This variable shows positive skew: many areas with rather low rates, smaller numbers with high rates. The mean crime rate is 5 per 100,000 residents, but remember—with positive skew, the mean is higher than the median (which might be a better measure for this variable). </a:t>
            </a:r>
          </a:p>
        </p:txBody>
      </p:sp>
    </p:spTree>
    <p:extLst>
      <p:ext uri="{BB962C8B-B14F-4D97-AF65-F5344CB8AC3E}">
        <p14:creationId xmlns:p14="http://schemas.microsoft.com/office/powerpoint/2010/main" val="3301778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Boxplot</a:t>
            </a:r>
          </a:p>
        </p:txBody>
      </p:sp>
      <p:sp>
        <p:nvSpPr>
          <p:cNvPr id="3" name="Content Placeholder 2"/>
          <p:cNvSpPr>
            <a:spLocks noGrp="1"/>
          </p:cNvSpPr>
          <p:nvPr>
            <p:ph idx="1"/>
          </p:nvPr>
        </p:nvSpPr>
        <p:spPr/>
        <p:txBody>
          <a:bodyPr/>
          <a:lstStyle/>
          <a:p>
            <a:r>
              <a:rPr lang="en-US" dirty="0"/>
              <a:t>The boxplot is a little tougher to “get” than the bar chart and histogram, but it is very popular now.</a:t>
            </a:r>
          </a:p>
          <a:p>
            <a:r>
              <a:rPr lang="en-US" dirty="0"/>
              <a:t>It shows us the values that are associated with cases at the various percentiles of the distribution—the 50</a:t>
            </a:r>
            <a:r>
              <a:rPr lang="en-US" baseline="30000" dirty="0"/>
              <a:t>th</a:t>
            </a:r>
            <a:r>
              <a:rPr lang="en-US" dirty="0"/>
              <a:t> percentile (that value is called the median), the 25</a:t>
            </a:r>
            <a:r>
              <a:rPr lang="en-US" baseline="30000" dirty="0"/>
              <a:t>th</a:t>
            </a:r>
            <a:r>
              <a:rPr lang="en-US" dirty="0"/>
              <a:t> and 75</a:t>
            </a:r>
            <a:r>
              <a:rPr lang="en-US" baseline="30000" dirty="0"/>
              <a:t>th</a:t>
            </a:r>
            <a:r>
              <a:rPr lang="en-US" dirty="0"/>
              <a:t> percentiles (those two values mark the Interquartile Range, IQR) and the very top and bottom of the distribution.</a:t>
            </a:r>
          </a:p>
          <a:p>
            <a:r>
              <a:rPr lang="en-US" dirty="0"/>
              <a:t>The values are plotted in the vertical dimension and the associated percentiles are then marked, with a dark horizontal line for the median and box for the IQR.  </a:t>
            </a:r>
          </a:p>
        </p:txBody>
      </p:sp>
    </p:spTree>
    <p:extLst>
      <p:ext uri="{BB962C8B-B14F-4D97-AF65-F5344CB8AC3E}">
        <p14:creationId xmlns:p14="http://schemas.microsoft.com/office/powerpoint/2010/main" val="584513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Boxplot: Heights (180 students data set)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41820" y="1690688"/>
            <a:ext cx="5108359" cy="4351338"/>
          </a:xfrm>
        </p:spPr>
      </p:pic>
    </p:spTree>
    <p:extLst>
      <p:ext uri="{BB962C8B-B14F-4D97-AF65-F5344CB8AC3E}">
        <p14:creationId xmlns:p14="http://schemas.microsoft.com/office/powerpoint/2010/main" val="2099245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Boxplot: Interpretation</a:t>
            </a:r>
          </a:p>
        </p:txBody>
      </p:sp>
      <p:sp>
        <p:nvSpPr>
          <p:cNvPr id="3" name="Content Placeholder 2"/>
          <p:cNvSpPr>
            <a:spLocks noGrp="1"/>
          </p:cNvSpPr>
          <p:nvPr>
            <p:ph idx="1"/>
          </p:nvPr>
        </p:nvSpPr>
        <p:spPr/>
        <p:txBody>
          <a:bodyPr>
            <a:normAutofit fontScale="92500" lnSpcReduction="10000"/>
          </a:bodyPr>
          <a:lstStyle/>
          <a:p>
            <a:r>
              <a:rPr lang="en-US" dirty="0"/>
              <a:t>This is a very simple “bare bones” boxplot created using R-Commander. We have to guess a little because the scale on the left is rather sketchy, with not a lot of values filled in.</a:t>
            </a:r>
          </a:p>
          <a:p>
            <a:r>
              <a:rPr lang="en-US" dirty="0"/>
              <a:t>We can see the median height (look at the scale on the left and see how it lines up with the dark line through the middle of the box)—it is about 1.7 meters.</a:t>
            </a:r>
          </a:p>
          <a:p>
            <a:r>
              <a:rPr lang="en-US" dirty="0"/>
              <a:t>At the 25</a:t>
            </a:r>
            <a:r>
              <a:rPr lang="en-US" baseline="30000" dirty="0"/>
              <a:t>th</a:t>
            </a:r>
            <a:r>
              <a:rPr lang="en-US" dirty="0"/>
              <a:t> percentile (so, the height at the border of the shortest 45 people in the sample and the next person up), the height is about 1.62. </a:t>
            </a:r>
          </a:p>
          <a:p>
            <a:r>
              <a:rPr lang="en-US" dirty="0"/>
              <a:t>At the 75</a:t>
            </a:r>
            <a:r>
              <a:rPr lang="en-US" baseline="30000" dirty="0"/>
              <a:t>th</a:t>
            </a:r>
            <a:r>
              <a:rPr lang="en-US" dirty="0"/>
              <a:t> percentile, the height is about 1.78. </a:t>
            </a:r>
          </a:p>
          <a:p>
            <a:r>
              <a:rPr lang="en-US" dirty="0"/>
              <a:t>The tallest person in the sample is over 1.9 meters tall—marked by the “whisker” at the top of the box.</a:t>
            </a:r>
          </a:p>
        </p:txBody>
      </p:sp>
    </p:spTree>
    <p:extLst>
      <p:ext uri="{BB962C8B-B14F-4D97-AF65-F5344CB8AC3E}">
        <p14:creationId xmlns:p14="http://schemas.microsoft.com/office/powerpoint/2010/main" val="1613497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Boxplot: Female life expectancy</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7357" y="1690688"/>
            <a:ext cx="5177286" cy="4351338"/>
          </a:xfrm>
        </p:spPr>
      </p:pic>
    </p:spTree>
    <p:extLst>
      <p:ext uri="{BB962C8B-B14F-4D97-AF65-F5344CB8AC3E}">
        <p14:creationId xmlns:p14="http://schemas.microsoft.com/office/powerpoint/2010/main" val="2937263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Interpretation</a:t>
            </a:r>
          </a:p>
        </p:txBody>
      </p:sp>
      <p:sp>
        <p:nvSpPr>
          <p:cNvPr id="3" name="Content Placeholder 2"/>
          <p:cNvSpPr>
            <a:spLocks noGrp="1"/>
          </p:cNvSpPr>
          <p:nvPr>
            <p:ph idx="1"/>
          </p:nvPr>
        </p:nvSpPr>
        <p:spPr/>
        <p:txBody>
          <a:bodyPr>
            <a:normAutofit fontScale="77500" lnSpcReduction="20000"/>
          </a:bodyPr>
          <a:lstStyle/>
          <a:p>
            <a:r>
              <a:rPr lang="en-US" dirty="0"/>
              <a:t>The boxplot on the previous slide shows the female life expectancy for countries.</a:t>
            </a:r>
          </a:p>
          <a:p>
            <a:r>
              <a:rPr lang="en-US" dirty="0"/>
              <a:t>It might look strange to see the median value (the one on the left side at the level of the dark horizontal bar) NOT in the middle of the box. You can see that it is at about 76 years.</a:t>
            </a:r>
          </a:p>
          <a:p>
            <a:r>
              <a:rPr lang="en-US" dirty="0"/>
              <a:t>The median is high in this graph because the 50% of countries with high female life expectancy have life expectancies in a rather compressed range of ages. They have life expectancies between 75 and 85 years of age. </a:t>
            </a:r>
          </a:p>
          <a:p>
            <a:r>
              <a:rPr lang="en-US" dirty="0"/>
              <a:t>Countries below the median have a larger range of life expectancy.</a:t>
            </a:r>
          </a:p>
          <a:p>
            <a:r>
              <a:rPr lang="en-US" dirty="0"/>
              <a:t>From the 25</a:t>
            </a:r>
            <a:r>
              <a:rPr lang="en-US" baseline="30000" dirty="0"/>
              <a:t>th</a:t>
            </a:r>
            <a:r>
              <a:rPr lang="en-US" dirty="0"/>
              <a:t> percentile value (lower edge of the box) to the median is a range of about 60 to 75 years.</a:t>
            </a:r>
          </a:p>
          <a:p>
            <a:r>
              <a:rPr lang="en-US" dirty="0"/>
              <a:t>The lowest life expectancy—marked by a small dot—is from a small country in Southern Africa called Eswatini, with a female life expectancy of only 31 years because of the AIDS epidemic at the time the data was collected. (The number 131 at the small dot  is the case number of the country in the data set, NOT the life expectancy.)</a:t>
            </a:r>
          </a:p>
        </p:txBody>
      </p:sp>
    </p:spTree>
    <p:extLst>
      <p:ext uri="{BB962C8B-B14F-4D97-AF65-F5344CB8AC3E}">
        <p14:creationId xmlns:p14="http://schemas.microsoft.com/office/powerpoint/2010/main" val="3827366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Boxplots and skew</a:t>
            </a:r>
          </a:p>
        </p:txBody>
      </p:sp>
      <p:sp>
        <p:nvSpPr>
          <p:cNvPr id="3" name="Content Placeholder 2"/>
          <p:cNvSpPr>
            <a:spLocks noGrp="1"/>
          </p:cNvSpPr>
          <p:nvPr>
            <p:ph idx="1"/>
          </p:nvPr>
        </p:nvSpPr>
        <p:spPr/>
        <p:txBody>
          <a:bodyPr>
            <a:normAutofit lnSpcReduction="10000"/>
          </a:bodyPr>
          <a:lstStyle/>
          <a:p>
            <a:r>
              <a:rPr lang="en-US" dirty="0"/>
              <a:t>When we see the boxplot, we can see positive and negative skew, just as we can from the histogram.</a:t>
            </a:r>
          </a:p>
          <a:p>
            <a:r>
              <a:rPr lang="en-US" dirty="0"/>
              <a:t>Positive skew is revealed by a median that is relatively LOW in the graph; the large range of high values appears above it. (Many cases have low values, a few have high values.)</a:t>
            </a:r>
          </a:p>
          <a:p>
            <a:r>
              <a:rPr lang="en-US" dirty="0"/>
              <a:t>Negative skew, as in the female life expectancy boxplot, is revealed by a median that is HIGH in the graph. A large range of low values appears below it. (Many cases have high values, only a few have low values.)</a:t>
            </a:r>
          </a:p>
          <a:p>
            <a:r>
              <a:rPr lang="en-US" dirty="0"/>
              <a:t>The height boxplot with a median near the middle of the graph (and of the IQR box) shows a near-normal distribution.</a:t>
            </a:r>
          </a:p>
        </p:txBody>
      </p:sp>
    </p:spTree>
    <p:extLst>
      <p:ext uri="{BB962C8B-B14F-4D97-AF65-F5344CB8AC3E}">
        <p14:creationId xmlns:p14="http://schemas.microsoft.com/office/powerpoint/2010/main" val="3359602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Two-variable boxplots</a:t>
            </a:r>
          </a:p>
        </p:txBody>
      </p:sp>
      <p:sp>
        <p:nvSpPr>
          <p:cNvPr id="3" name="Content Placeholder 2"/>
          <p:cNvSpPr>
            <a:spLocks noGrp="1"/>
          </p:cNvSpPr>
          <p:nvPr>
            <p:ph idx="1"/>
          </p:nvPr>
        </p:nvSpPr>
        <p:spPr/>
        <p:txBody>
          <a:bodyPr/>
          <a:lstStyle/>
          <a:p>
            <a:r>
              <a:rPr lang="en-US" dirty="0"/>
              <a:t>We can display the distribution of a NUMERICAL variable for each of the different categories of a CATEGORICAL variable; each category of the categorical predictor variable gets its own boxplot for the numerical variable, and all are aligned with the numerical values on the left side.</a:t>
            </a:r>
          </a:p>
          <a:p>
            <a:r>
              <a:rPr lang="en-US" dirty="0"/>
              <a:t>For example, we could show four separate boxplots of female life expectancy for the countries in the four income categories used by the World Bank: low income, lower-middle income, upper-middle income, and high income.</a:t>
            </a:r>
          </a:p>
          <a:p>
            <a:r>
              <a:rPr lang="en-US" dirty="0"/>
              <a:t>What do you think these four boxplots would look like?</a:t>
            </a:r>
          </a:p>
        </p:txBody>
      </p:sp>
    </p:spTree>
    <p:extLst>
      <p:ext uri="{BB962C8B-B14F-4D97-AF65-F5344CB8AC3E}">
        <p14:creationId xmlns:p14="http://schemas.microsoft.com/office/powerpoint/2010/main" val="271281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Boxplots: Female life expectancy by income quartile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17749" y="1690688"/>
            <a:ext cx="5556502" cy="4351338"/>
          </a:xfrm>
        </p:spPr>
      </p:pic>
    </p:spTree>
    <p:extLst>
      <p:ext uri="{BB962C8B-B14F-4D97-AF65-F5344CB8AC3E}">
        <p14:creationId xmlns:p14="http://schemas.microsoft.com/office/powerpoint/2010/main" val="3187686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Interpretation of the boxplots</a:t>
            </a:r>
          </a:p>
        </p:txBody>
      </p:sp>
      <p:sp>
        <p:nvSpPr>
          <p:cNvPr id="3" name="Content Placeholder 2"/>
          <p:cNvSpPr>
            <a:spLocks noGrp="1"/>
          </p:cNvSpPr>
          <p:nvPr>
            <p:ph idx="1"/>
          </p:nvPr>
        </p:nvSpPr>
        <p:spPr/>
        <p:txBody>
          <a:bodyPr>
            <a:normAutofit fontScale="92500" lnSpcReduction="10000"/>
          </a:bodyPr>
          <a:lstStyle/>
          <a:p>
            <a:r>
              <a:rPr lang="en-US" dirty="0"/>
              <a:t>In the preceding slide we can see four boxplots. Each boxplot shows the distribution of female life expectancy for a group of countries. Countries were put into four ordinal categories depending on which quartile of the income distribution they fell into. This ordinal categorical variable was called PPPQUART and the code numbers from 1 to 4 were assigned and marked across the bottom of the graph.</a:t>
            </a:r>
          </a:p>
          <a:p>
            <a:r>
              <a:rPr lang="en-US" dirty="0"/>
              <a:t>We can immediately see that countries in the richest quartile had the highest female life expectancies and a very compressed range. </a:t>
            </a:r>
          </a:p>
          <a:p>
            <a:r>
              <a:rPr lang="en-US" dirty="0"/>
              <a:t>Countries in the poorest quartile had the lowest life expectancies and the lowest median. </a:t>
            </a:r>
          </a:p>
          <a:p>
            <a:r>
              <a:rPr lang="en-US" dirty="0"/>
              <a:t>The countries in the two intermediate income categories had rather large ranges of life expectancies and intermediate medians.</a:t>
            </a:r>
          </a:p>
        </p:txBody>
      </p:sp>
    </p:spTree>
    <p:extLst>
      <p:ext uri="{BB962C8B-B14F-4D97-AF65-F5344CB8AC3E}">
        <p14:creationId xmlns:p14="http://schemas.microsoft.com/office/powerpoint/2010/main" val="2223997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Visualizing variable distributions = graphing</a:t>
            </a:r>
          </a:p>
        </p:txBody>
      </p:sp>
      <p:sp>
        <p:nvSpPr>
          <p:cNvPr id="3" name="Content Placeholder 2"/>
          <p:cNvSpPr>
            <a:spLocks noGrp="1"/>
          </p:cNvSpPr>
          <p:nvPr>
            <p:ph idx="1"/>
          </p:nvPr>
        </p:nvSpPr>
        <p:spPr/>
        <p:txBody>
          <a:bodyPr>
            <a:normAutofit/>
          </a:bodyPr>
          <a:lstStyle/>
          <a:p>
            <a:r>
              <a:rPr lang="en-US" dirty="0"/>
              <a:t>We want to summarize and visualize the distribution of a variable, which usually means graphing it in a way that shows how many cases (frequencies) there are for the values in the range.</a:t>
            </a:r>
          </a:p>
          <a:p>
            <a:r>
              <a:rPr lang="en-US" dirty="0"/>
              <a:t>The short version:</a:t>
            </a:r>
          </a:p>
          <a:p>
            <a:pPr lvl="1"/>
            <a:r>
              <a:rPr lang="en-US" dirty="0"/>
              <a:t>If it is a categorical variable, show the frequencies (count or proportion of cases) for each categorical value.</a:t>
            </a:r>
          </a:p>
          <a:p>
            <a:pPr lvl="1"/>
            <a:r>
              <a:rPr lang="en-US" dirty="0"/>
              <a:t>If it is a numerical variable, two options are:</a:t>
            </a:r>
          </a:p>
          <a:p>
            <a:pPr lvl="2"/>
            <a:r>
              <a:rPr lang="en-US" dirty="0"/>
              <a:t>The histogram</a:t>
            </a:r>
          </a:p>
          <a:p>
            <a:pPr lvl="2"/>
            <a:r>
              <a:rPr lang="en-US" dirty="0"/>
              <a:t>The boxplot</a:t>
            </a:r>
          </a:p>
          <a:p>
            <a:pPr marL="914400" lvl="2" indent="0">
              <a:buNone/>
            </a:pPr>
            <a:endParaRPr lang="en-US" dirty="0"/>
          </a:p>
        </p:txBody>
      </p:sp>
    </p:spTree>
    <p:extLst>
      <p:ext uri="{BB962C8B-B14F-4D97-AF65-F5344CB8AC3E}">
        <p14:creationId xmlns:p14="http://schemas.microsoft.com/office/powerpoint/2010/main" val="4231092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What happened to the pie chart?</a:t>
            </a:r>
          </a:p>
        </p:txBody>
      </p:sp>
      <p:sp>
        <p:nvSpPr>
          <p:cNvPr id="3" name="Content Placeholder 2"/>
          <p:cNvSpPr>
            <a:spLocks noGrp="1"/>
          </p:cNvSpPr>
          <p:nvPr>
            <p:ph idx="1"/>
          </p:nvPr>
        </p:nvSpPr>
        <p:spPr/>
        <p:txBody>
          <a:bodyPr/>
          <a:lstStyle/>
          <a:p>
            <a:r>
              <a:rPr lang="en-US" dirty="0"/>
              <a:t>The pie chart is a way of showing the same information as the one-variable bar chart, but it has fallen out of favor…</a:t>
            </a:r>
          </a:p>
        </p:txBody>
      </p:sp>
    </p:spTree>
    <p:extLst>
      <p:ext uri="{BB962C8B-B14F-4D97-AF65-F5344CB8AC3E}">
        <p14:creationId xmlns:p14="http://schemas.microsoft.com/office/powerpoint/2010/main" val="296902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Categorical variables (nominal or ordinal)</a:t>
            </a:r>
          </a:p>
        </p:txBody>
      </p:sp>
      <p:sp>
        <p:nvSpPr>
          <p:cNvPr id="3" name="Content Placeholder 2"/>
          <p:cNvSpPr>
            <a:spLocks noGrp="1"/>
          </p:cNvSpPr>
          <p:nvPr>
            <p:ph idx="1"/>
          </p:nvPr>
        </p:nvSpPr>
        <p:spPr/>
        <p:txBody>
          <a:bodyPr>
            <a:normAutofit lnSpcReduction="10000"/>
          </a:bodyPr>
          <a:lstStyle/>
          <a:p>
            <a:r>
              <a:rPr lang="en-US" dirty="0"/>
              <a:t>For each value (i.e., category) of the variable, show a vertical bar that represents the frequencies (count or proportion of cases) at that value.</a:t>
            </a:r>
          </a:p>
          <a:p>
            <a:r>
              <a:rPr lang="en-US" dirty="0"/>
              <a:t>The height of the bar shows how many cases (as a count or proportion of cases) there are for that specific value.</a:t>
            </a:r>
          </a:p>
          <a:p>
            <a:r>
              <a:rPr lang="en-US" dirty="0"/>
              <a:t>Examples of variables we could display in a bar chart: religious affiliations of college students (nominal); percent of Canadian residents of specific ethnicities (nominal);  how many respondents in a survey drank coffee this morning and how many did not (binary); how many dresses in the large, medium, and small categories were sold today (ordinal).</a:t>
            </a:r>
          </a:p>
        </p:txBody>
      </p:sp>
    </p:spTree>
    <p:extLst>
      <p:ext uri="{BB962C8B-B14F-4D97-AF65-F5344CB8AC3E}">
        <p14:creationId xmlns:p14="http://schemas.microsoft.com/office/powerpoint/2010/main" val="1487868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Example: How do students fulfill reading assignments? (from Study Habits data set)</a:t>
            </a:r>
          </a:p>
        </p:txBody>
      </p:sp>
      <p:graphicFrame>
        <p:nvGraphicFramePr>
          <p:cNvPr id="6" name="Content Placeholder 5"/>
          <p:cNvGraphicFramePr>
            <a:graphicFrameLocks noGrp="1" noChangeAspect="1"/>
          </p:cNvGraphicFramePr>
          <p:nvPr>
            <p:ph idx="1"/>
            <p:extLst>
              <p:ext uri="{D42A27DB-BD31-4B8C-83A1-F6EECF244321}">
                <p14:modId xmlns:p14="http://schemas.microsoft.com/office/powerpoint/2010/main" val="6670349"/>
              </p:ext>
            </p:extLst>
          </p:nvPr>
        </p:nvGraphicFramePr>
        <p:xfrm>
          <a:off x="3920331" y="1690688"/>
          <a:ext cx="4351337" cy="4351338"/>
        </p:xfrm>
        <a:graphic>
          <a:graphicData uri="http://schemas.openxmlformats.org/presentationml/2006/ole">
            <mc:AlternateContent xmlns:mc="http://schemas.openxmlformats.org/markup-compatibility/2006">
              <mc:Choice xmlns:v="urn:schemas-microsoft-com:vml" Requires="v">
                <p:oleObj name="Acrobat Document" r:id="rId2" imgW="4724288" imgH="4724288" progId="Acrobat.Document.DC">
                  <p:embed/>
                </p:oleObj>
              </mc:Choice>
              <mc:Fallback>
                <p:oleObj name="Acrobat Document" r:id="rId2" imgW="4724288" imgH="4724288" progId="Acrobat.Document.DC">
                  <p:embed/>
                  <p:pic>
                    <p:nvPicPr>
                      <p:cNvPr id="6" name="Content Placeholder 5"/>
                      <p:cNvPicPr/>
                      <p:nvPr/>
                    </p:nvPicPr>
                    <p:blipFill>
                      <a:blip r:embed="rId3"/>
                      <a:stretch>
                        <a:fillRect/>
                      </a:stretch>
                    </p:blipFill>
                    <p:spPr>
                      <a:xfrm>
                        <a:off x="3920331" y="1690688"/>
                        <a:ext cx="4351337" cy="4351338"/>
                      </a:xfrm>
                      <a:prstGeom prst="rect">
                        <a:avLst/>
                      </a:prstGeom>
                    </p:spPr>
                  </p:pic>
                </p:oleObj>
              </mc:Fallback>
            </mc:AlternateContent>
          </a:graphicData>
        </a:graphic>
      </p:graphicFrame>
    </p:spTree>
    <p:extLst>
      <p:ext uri="{BB962C8B-B14F-4D97-AF65-F5344CB8AC3E}">
        <p14:creationId xmlns:p14="http://schemas.microsoft.com/office/powerpoint/2010/main" val="2809320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Interpreting the bar chart</a:t>
            </a:r>
          </a:p>
        </p:txBody>
      </p:sp>
      <p:sp>
        <p:nvSpPr>
          <p:cNvPr id="3" name="Content Placeholder 2"/>
          <p:cNvSpPr>
            <a:spLocks noGrp="1"/>
          </p:cNvSpPr>
          <p:nvPr>
            <p:ph idx="1"/>
          </p:nvPr>
        </p:nvSpPr>
        <p:spPr/>
        <p:txBody>
          <a:bodyPr>
            <a:normAutofit fontScale="92500"/>
          </a:bodyPr>
          <a:lstStyle/>
          <a:p>
            <a:r>
              <a:rPr lang="en-US" dirty="0"/>
              <a:t>In the previous slide we can see that 31 students reported shortcuts like skimming or reading an online summary.</a:t>
            </a:r>
          </a:p>
          <a:p>
            <a:r>
              <a:rPr lang="en-US" dirty="0"/>
              <a:t>8 students said they usually do not do the reading (“nothing”).</a:t>
            </a:r>
          </a:p>
          <a:p>
            <a:r>
              <a:rPr lang="en-US" dirty="0"/>
              <a:t>10 students said they usually do all the reading (“all”).</a:t>
            </a:r>
          </a:p>
          <a:p>
            <a:r>
              <a:rPr lang="en-US" dirty="0"/>
              <a:t>This is a very simple, easy-to-read bar chart. Each bar is associated with one of the three values of the variable. The height of the bars represents the counts. Each bar is marked with the count for the value.</a:t>
            </a:r>
          </a:p>
          <a:p>
            <a:r>
              <a:rPr lang="en-US" dirty="0"/>
              <a:t>We could have labeled the bar heights (frequencies) with percentages. Of the 49 students who responded: 31/49 = 63.3% said “shortcuts,” 8/49 = 16.3% said “nothing,” and 10/49 = 20.4% said “all.”</a:t>
            </a:r>
          </a:p>
          <a:p>
            <a:endParaRPr lang="en-US" dirty="0"/>
          </a:p>
        </p:txBody>
      </p:sp>
    </p:spTree>
    <p:extLst>
      <p:ext uri="{BB962C8B-B14F-4D97-AF65-F5344CB8AC3E}">
        <p14:creationId xmlns:p14="http://schemas.microsoft.com/office/powerpoint/2010/main" val="329986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Reminder: Only one variable in this bar chart</a:t>
            </a:r>
          </a:p>
        </p:txBody>
      </p:sp>
      <p:sp>
        <p:nvSpPr>
          <p:cNvPr id="3" name="Content Placeholder 2"/>
          <p:cNvSpPr>
            <a:spLocks noGrp="1"/>
          </p:cNvSpPr>
          <p:nvPr>
            <p:ph idx="1"/>
          </p:nvPr>
        </p:nvSpPr>
        <p:spPr/>
        <p:txBody>
          <a:bodyPr/>
          <a:lstStyle/>
          <a:p>
            <a:r>
              <a:rPr lang="en-US" dirty="0"/>
              <a:t>The Read bar chart is a graph of the distribution of just ONE variable.</a:t>
            </a:r>
          </a:p>
          <a:p>
            <a:r>
              <a:rPr lang="en-US" dirty="0"/>
              <a:t>We could make a two-variable bar chart—for example, showing the frequencies of the READ values (all, nothing, shortcuts) for specific categories of respondents categorized by GENDER (men, women, non-binary). Each of the GENDER categories (a predictor variable) would have three bars displayed, one for each of the READ categories.</a:t>
            </a:r>
          </a:p>
          <a:p>
            <a:r>
              <a:rPr lang="en-US" dirty="0"/>
              <a:t>This two-variable bar chart would help us see whether people of different genders have different reading habits.</a:t>
            </a:r>
          </a:p>
        </p:txBody>
      </p:sp>
    </p:spTree>
    <p:extLst>
      <p:ext uri="{BB962C8B-B14F-4D97-AF65-F5344CB8AC3E}">
        <p14:creationId xmlns:p14="http://schemas.microsoft.com/office/powerpoint/2010/main" val="3595937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Histograms</a:t>
            </a:r>
          </a:p>
        </p:txBody>
      </p:sp>
      <p:sp>
        <p:nvSpPr>
          <p:cNvPr id="3" name="Content Placeholder 2"/>
          <p:cNvSpPr>
            <a:spLocks noGrp="1"/>
          </p:cNvSpPr>
          <p:nvPr>
            <p:ph idx="1"/>
          </p:nvPr>
        </p:nvSpPr>
        <p:spPr/>
        <p:txBody>
          <a:bodyPr/>
          <a:lstStyle/>
          <a:p>
            <a:r>
              <a:rPr lang="en-US" dirty="0"/>
              <a:t>We usually make histograms for variables that are:</a:t>
            </a:r>
          </a:p>
          <a:p>
            <a:pPr lvl="1"/>
            <a:r>
              <a:rPr lang="en-US" dirty="0"/>
              <a:t>Genuinely continuous (we can subdivide the measurement intervals indefinitely): for example, height.</a:t>
            </a:r>
          </a:p>
          <a:p>
            <a:pPr lvl="1"/>
            <a:r>
              <a:rPr lang="en-US" dirty="0"/>
              <a:t>Close enough to be treated as continuous: for example, income in dollars and cents. (OK, we can’t subdivide cents, but for most practical purposes this variable is continuous.)</a:t>
            </a:r>
          </a:p>
          <a:p>
            <a:pPr lvl="1"/>
            <a:r>
              <a:rPr lang="en-US" dirty="0"/>
              <a:t>Discrete values—but there are so many of them with such a large range that it is simpler to use a histogram rather than a bar chart: for example, leaves on trees, fleas on dogs.  </a:t>
            </a:r>
          </a:p>
        </p:txBody>
      </p:sp>
    </p:spTree>
    <p:extLst>
      <p:ext uri="{BB962C8B-B14F-4D97-AF65-F5344CB8AC3E}">
        <p14:creationId xmlns:p14="http://schemas.microsoft.com/office/powerpoint/2010/main" val="4189427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When we make a histogram, we treat the variable as continuous</a:t>
            </a:r>
          </a:p>
        </p:txBody>
      </p:sp>
      <p:sp>
        <p:nvSpPr>
          <p:cNvPr id="3" name="Content Placeholder 2"/>
          <p:cNvSpPr>
            <a:spLocks noGrp="1"/>
          </p:cNvSpPr>
          <p:nvPr>
            <p:ph idx="1"/>
          </p:nvPr>
        </p:nvSpPr>
        <p:spPr/>
        <p:txBody>
          <a:bodyPr/>
          <a:lstStyle/>
          <a:p>
            <a:r>
              <a:rPr lang="en-US" dirty="0"/>
              <a:t>A histogram looks like a bar chart, but the vertical bars are “smooshed together.” The values along the horizontal axis are NOT discrete values or distinct categories, they are just a set of numbers along the continuous number line.</a:t>
            </a:r>
          </a:p>
          <a:p>
            <a:r>
              <a:rPr lang="en-US" dirty="0"/>
              <a:t>Either we or our software decides how to break up the continuous number line to decide where to place the vertical bars that display frequencies.</a:t>
            </a:r>
          </a:p>
          <a:p>
            <a:r>
              <a:rPr lang="en-US" dirty="0"/>
              <a:t>Examples: heights of students at a university; square meters of apartment space for a sample of Toronto apartments; income in pounds-sterling for residents of the UK. </a:t>
            </a:r>
          </a:p>
        </p:txBody>
      </p:sp>
    </p:spTree>
    <p:extLst>
      <p:ext uri="{BB962C8B-B14F-4D97-AF65-F5344CB8AC3E}">
        <p14:creationId xmlns:p14="http://schemas.microsoft.com/office/powerpoint/2010/main" val="1635967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Example: Violent crime rates in Chicago community areas</a:t>
            </a:r>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t="1253" b="1336"/>
          <a:stretch/>
        </p:blipFill>
        <p:spPr>
          <a:xfrm>
            <a:off x="3014750" y="1690688"/>
            <a:ext cx="6162500" cy="3835682"/>
          </a:xfrm>
        </p:spPr>
      </p:pic>
    </p:spTree>
    <p:extLst>
      <p:ext uri="{BB962C8B-B14F-4D97-AF65-F5344CB8AC3E}">
        <p14:creationId xmlns:p14="http://schemas.microsoft.com/office/powerpoint/2010/main" val="2395301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1752</Words>
  <Application>Microsoft Office PowerPoint</Application>
  <PresentationFormat>Widescreen</PresentationFormat>
  <Paragraphs>77</Paragraphs>
  <Slides>20</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5" baseType="lpstr">
      <vt:lpstr>Arial</vt:lpstr>
      <vt:lpstr>Calibri</vt:lpstr>
      <vt:lpstr>Calibri Light</vt:lpstr>
      <vt:lpstr>Office Theme</vt:lpstr>
      <vt:lpstr>Acrobat Document</vt:lpstr>
      <vt:lpstr>Visualizing the Distribution of a Variable</vt:lpstr>
      <vt:lpstr>Visualizing variable distributions = graphing</vt:lpstr>
      <vt:lpstr>Categorical variables (nominal or ordinal)</vt:lpstr>
      <vt:lpstr>Example: How do students fulfill reading assignments? (from Study Habits data set)</vt:lpstr>
      <vt:lpstr>Interpreting the bar chart</vt:lpstr>
      <vt:lpstr>Reminder: Only one variable in this bar chart</vt:lpstr>
      <vt:lpstr>Histograms</vt:lpstr>
      <vt:lpstr>When we make a histogram, we treat the variable as continuous</vt:lpstr>
      <vt:lpstr>Example: Violent crime rates in Chicago community areas</vt:lpstr>
      <vt:lpstr>Interpreting the histogram</vt:lpstr>
      <vt:lpstr>Boxplot</vt:lpstr>
      <vt:lpstr>Boxplot: Heights (180 students data set)</vt:lpstr>
      <vt:lpstr>Boxplot: Interpretation</vt:lpstr>
      <vt:lpstr>Boxplot: Female life expectancy</vt:lpstr>
      <vt:lpstr>Interpretation</vt:lpstr>
      <vt:lpstr>Boxplots and skew</vt:lpstr>
      <vt:lpstr>Two-variable boxplots</vt:lpstr>
      <vt:lpstr>Boxplots: Female life expectancy by income quartile</vt:lpstr>
      <vt:lpstr>Interpretation of the boxplots</vt:lpstr>
      <vt:lpstr>What happened to the pie chart?</vt:lpstr>
    </vt:vector>
  </TitlesOfParts>
  <Company>DePaul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Visualizing the distribution of a variable</dc:title>
  <dc:creator>Garner, Roberta</dc:creator>
  <cp:lastModifiedBy>Carli Hansen</cp:lastModifiedBy>
  <cp:revision>19</cp:revision>
  <dcterms:created xsi:type="dcterms:W3CDTF">2022-08-24T15:16:02Z</dcterms:created>
  <dcterms:modified xsi:type="dcterms:W3CDTF">2022-12-07T15:24:10Z</dcterms:modified>
</cp:coreProperties>
</file>